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298" r:id="rId46"/>
    <p:sldId id="303" r:id="rId47"/>
    <p:sldId id="304" r:id="rId4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howGuides="1">
      <p:cViewPr>
        <p:scale>
          <a:sx n="138" d="100"/>
          <a:sy n="138" d="100"/>
        </p:scale>
        <p:origin x="1288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Kinematic</c:v>
                </c:pt>
                <c:pt idx="1">
                  <c:v>EMG</c:v>
                </c:pt>
                <c:pt idx="2">
                  <c:v>Tactile</c:v>
                </c:pt>
                <c:pt idx="3">
                  <c:v>Multi Kin + EMG</c:v>
                </c:pt>
                <c:pt idx="4">
                  <c:v>Multi Kin + EMG + Tact</c:v>
                </c:pt>
                <c:pt idx="5">
                  <c:v>Hier Kin + EMG</c:v>
                </c:pt>
                <c:pt idx="6">
                  <c:v>Hier Kin + EMG + Tactile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50.05</c:v>
                </c:pt>
                <c:pt idx="1">
                  <c:v>42.75</c:v>
                </c:pt>
                <c:pt idx="2">
                  <c:v>48.74</c:v>
                </c:pt>
                <c:pt idx="3">
                  <c:v>50.05</c:v>
                </c:pt>
                <c:pt idx="4">
                  <c:v>49.67</c:v>
                </c:pt>
                <c:pt idx="5">
                  <c:v>51.76</c:v>
                </c:pt>
                <c:pt idx="6">
                  <c:v>51.32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8-AB41-8105-D237B60F57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14496848"/>
        <c:axId val="2014498496"/>
      </c:barChart>
      <c:catAx>
        <c:axId val="201449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14498496"/>
        <c:crosses val="autoZero"/>
        <c:auto val="1"/>
        <c:lblAlgn val="ctr"/>
        <c:lblOffset val="100"/>
        <c:noMultiLvlLbl val="0"/>
      </c:catAx>
      <c:valAx>
        <c:axId val="2014498496"/>
        <c:scaling>
          <c:orientation val="minMax"/>
          <c:max val="6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T"/>
          </a:p>
        </c:txPr>
        <c:crossAx val="201449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D8E02-2EA9-1C45-99EB-A67F8558BA85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35056-74F1-4B43-908B-301C6BEDFA8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1825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35056-74F1-4B43-908B-301C6BEDFA81}" type="slidenum">
              <a:rPr lang="en-IT" smtClean="0"/>
              <a:t>44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9320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DAB9-17F9-282D-0C17-236633CB4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37C2C-50CC-134C-5874-DAA4A61CA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CE97C-CC9C-0E6E-CEE6-D379B0FF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4484-5BEC-211C-83CB-3CADD398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25D7-193B-6E10-90A0-FC65A79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20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474C-3C02-E646-F07F-50D818A2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7B811-B59C-86BD-95C9-083AC0711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B343A-B725-D3B2-94D0-C549D157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90735-3982-333A-FF6D-C2F16E91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25DA-44E1-24B5-E2BA-6A3A3EE8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487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F27D5-F681-628E-14AB-BBB0FB1A0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B758F-693F-7D23-9973-17DA52D94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E042-81BA-DC04-FD47-DADF1C88E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F4602-6ADB-64F9-981F-C269D2AE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7D67-193C-A9DA-9806-F14BE52B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8499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608B-D9C8-4281-16F5-BA872378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35F3-9955-3E6C-8C0A-E2A19235F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5651-2AD6-1D15-B3C6-2ACF86FD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46BD-8BE8-DF15-A59B-9682B989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AFED8-438A-1E4D-6719-96E5DE50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4385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7F43-9BD5-78B6-7F67-23119B34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E2B7B-D9BD-758A-1728-A62935CC0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8C8FC-5D3F-43ED-E94E-7652209D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799FF-1982-B235-1475-42FB785F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694A-8383-B39B-B136-4C480868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7430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C5E1-E446-9174-2DA8-EF5E57E1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58FD-A9E6-9B6D-5937-F5EE2BA8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18095-8474-E34F-B30A-237EB333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850-2264-7886-472D-49FEB346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03F4C-D292-724C-6C93-D6363DB7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A06B1-2DE3-B38F-A4C3-63387BD7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6247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40A4-616E-5716-7EB8-98B80BA8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97763-728F-C667-4EF4-8DBD5C8E6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D374B-DB3C-F304-7FDD-0930FDF4F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0D63-44B5-F3B7-B9D0-4BC81F9EF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12B8F-D847-1652-3E0D-C65A5120E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9AD2F-9CC4-ECCA-371B-F80E68AC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76400-BB36-4A79-5C28-3774DF5B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FD305-E8F1-DDF7-D4C0-A0A0D538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3436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0C35-1A9A-536A-ED5F-7CBD9CD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9BA64-BDFC-A941-8C10-94A4F4DD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3F0AF-94F7-976B-100C-0A3290E9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87F00-6792-9729-D863-1C41837D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922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F6EE3-2B77-817A-A29B-7AD01EE2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BBB8D-B9C1-8B13-09F2-FB7C0239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E1741-0EFE-D953-7FC7-A84B3FC0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713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D26B-3543-55AD-D478-80C7CB6E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1DD2-1472-AEEF-9D6B-996B65233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226209-C75A-BA21-A6C6-A9DF8F582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FAC5D-7048-BAA8-07E8-54C4EF18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2EA85-5193-588A-CDAD-71186FC1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89264-C6C2-9AC6-45DB-86E8F5E4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151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382D-7B60-22D3-E686-874DE64C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493C0-3A60-8DEA-CFD3-8704E699C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949A4-E320-337A-E69D-8F38B9E06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92835-B8D5-6FF0-D19C-AE137775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67011-C21D-0D2E-FFE5-06BFB39D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9DCB8-FAE7-8BA6-B3CC-98E68C9B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414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E2C76-DCD4-8242-BBDB-2A1EE4FC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38127-E4AA-99CB-9E13-00C7149D9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BECA7-2A19-68F8-4BF2-E6AD29487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652D8-57B0-4C4E-8674-9891BE14E4A1}" type="datetimeFigureOut">
              <a:rPr lang="en-IT" smtClean="0"/>
              <a:t>07/02/23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4DB9-1C1E-8C2C-1CA3-B931E55A7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D5AC5-8896-BBD4-2BFF-07AA25EFC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E1835-CEC4-8049-81A7-53FA0F6228A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7317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7344-D9D7-5E31-D3AD-9BF6FCB6E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374683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241546"/>
            <a:ext cx="36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Logistic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365C0-E7BF-3E61-9102-2671C194399A}"/>
              </a:ext>
            </a:extLst>
          </p:cNvPr>
          <p:cNvSpPr txBox="1"/>
          <p:nvPr/>
        </p:nvSpPr>
        <p:spPr>
          <a:xfrm>
            <a:off x="499621" y="1968252"/>
            <a:ext cx="1072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Elastic Net Regularization (avoids overfitting)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Multinomial (predicts probability for each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0B0EC4-D486-6374-1A8C-9E3D7F5B2C71}"/>
                  </a:ext>
                </a:extLst>
              </p:cNvPr>
              <p:cNvSpPr txBox="1"/>
              <p:nvPr/>
            </p:nvSpPr>
            <p:spPr>
              <a:xfrm>
                <a:off x="3178404" y="4158802"/>
                <a:ext cx="5835192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p</a:t>
                </a:r>
                <a:r>
                  <a:rPr lang="en-IT" sz="2400" dirty="0"/>
                  <a:t>(Class)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IT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0B0EC4-D486-6374-1A8C-9E3D7F5B2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404" y="4158802"/>
                <a:ext cx="5835192" cy="615874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F865C6-DD58-57A1-1E30-752081F8243F}"/>
                  </a:ext>
                </a:extLst>
              </p:cNvPr>
              <p:cNvSpPr txBox="1"/>
              <p:nvPr/>
            </p:nvSpPr>
            <p:spPr>
              <a:xfrm>
                <a:off x="1027523" y="5561814"/>
                <a:ext cx="1649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T" dirty="0"/>
                  <a:t> = Intercept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F865C6-DD58-57A1-1E30-752081F82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23" y="5561814"/>
                <a:ext cx="1649690" cy="369332"/>
              </a:xfrm>
              <a:prstGeom prst="rect">
                <a:avLst/>
              </a:prstGeom>
              <a:blipFill>
                <a:blip r:embed="rId3"/>
                <a:stretch>
                  <a:fillRect l="-1538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F92F48-FE53-6A81-68E6-BD49A9440614}"/>
                  </a:ext>
                </a:extLst>
              </p:cNvPr>
              <p:cNvSpPr txBox="1"/>
              <p:nvPr/>
            </p:nvSpPr>
            <p:spPr>
              <a:xfrm>
                <a:off x="9186420" y="5561814"/>
                <a:ext cx="1978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T" dirty="0"/>
                  <a:t> = Coefficients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F92F48-FE53-6A81-68E6-BD49A9440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420" y="5561814"/>
                <a:ext cx="1978057" cy="369332"/>
              </a:xfrm>
              <a:prstGeom prst="rect">
                <a:avLst/>
              </a:prstGeom>
              <a:blipFill>
                <a:blip r:embed="rId4"/>
                <a:stretch>
                  <a:fillRect l="-1282" t="-6452" r="-1923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C6271-D517-DED2-8DA4-59CB64CE04E5}"/>
                  </a:ext>
                </a:extLst>
              </p:cNvPr>
              <p:cNvSpPr txBox="1"/>
              <p:nvPr/>
            </p:nvSpPr>
            <p:spPr>
              <a:xfrm>
                <a:off x="5224807" y="5561814"/>
                <a:ext cx="1742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T" dirty="0"/>
                  <a:t> = Variables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C6271-D517-DED2-8DA4-59CB64CE0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07" y="5561814"/>
                <a:ext cx="1742386" cy="369332"/>
              </a:xfrm>
              <a:prstGeom prst="rect">
                <a:avLst/>
              </a:prstGeom>
              <a:blipFill>
                <a:blip r:embed="rId5"/>
                <a:stretch>
                  <a:fillRect t="-6452" r="-725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43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241546"/>
            <a:ext cx="36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Logistic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365C0-E7BF-3E61-9102-2671C194399A}"/>
              </a:ext>
            </a:extLst>
          </p:cNvPr>
          <p:cNvSpPr txBox="1"/>
          <p:nvPr/>
        </p:nvSpPr>
        <p:spPr>
          <a:xfrm>
            <a:off x="499621" y="1968252"/>
            <a:ext cx="10727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Kinematic (cyberglove + Vicon)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EMG (Sessantaquattro)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Tactile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Multimodal (Kin + EMG, Kin + EMG + Tactile)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Hierarchical (Kin + EMG, Kin + EMG + Tactile)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Over number of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Over L1 vs. L2 regularization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Over regularization strength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26312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Kinematics</a:t>
            </a:r>
          </a:p>
        </p:txBody>
      </p:sp>
    </p:spTree>
    <p:extLst>
      <p:ext uri="{BB962C8B-B14F-4D97-AF65-F5344CB8AC3E}">
        <p14:creationId xmlns:p14="http://schemas.microsoft.com/office/powerpoint/2010/main" val="101642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Kinematics</a:t>
            </a:r>
          </a:p>
        </p:txBody>
      </p:sp>
    </p:spTree>
    <p:extLst>
      <p:ext uri="{BB962C8B-B14F-4D97-AF65-F5344CB8AC3E}">
        <p14:creationId xmlns:p14="http://schemas.microsoft.com/office/powerpoint/2010/main" val="424772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Kinematics</a:t>
            </a:r>
          </a:p>
        </p:txBody>
      </p:sp>
    </p:spTree>
    <p:extLst>
      <p:ext uri="{BB962C8B-B14F-4D97-AF65-F5344CB8AC3E}">
        <p14:creationId xmlns:p14="http://schemas.microsoft.com/office/powerpoint/2010/main" val="158797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EMG</a:t>
            </a:r>
          </a:p>
        </p:txBody>
      </p:sp>
    </p:spTree>
    <p:extLst>
      <p:ext uri="{BB962C8B-B14F-4D97-AF65-F5344CB8AC3E}">
        <p14:creationId xmlns:p14="http://schemas.microsoft.com/office/powerpoint/2010/main" val="206027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EMG</a:t>
            </a:r>
          </a:p>
        </p:txBody>
      </p:sp>
    </p:spTree>
    <p:extLst>
      <p:ext uri="{BB962C8B-B14F-4D97-AF65-F5344CB8AC3E}">
        <p14:creationId xmlns:p14="http://schemas.microsoft.com/office/powerpoint/2010/main" val="165169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EMG</a:t>
            </a:r>
          </a:p>
        </p:txBody>
      </p:sp>
    </p:spTree>
    <p:extLst>
      <p:ext uri="{BB962C8B-B14F-4D97-AF65-F5344CB8AC3E}">
        <p14:creationId xmlns:p14="http://schemas.microsoft.com/office/powerpoint/2010/main" val="186584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Tactile</a:t>
            </a:r>
          </a:p>
        </p:txBody>
      </p:sp>
    </p:spTree>
    <p:extLst>
      <p:ext uri="{BB962C8B-B14F-4D97-AF65-F5344CB8AC3E}">
        <p14:creationId xmlns:p14="http://schemas.microsoft.com/office/powerpoint/2010/main" val="193680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Tactile</a:t>
            </a:r>
          </a:p>
        </p:txBody>
      </p:sp>
    </p:spTree>
    <p:extLst>
      <p:ext uri="{BB962C8B-B14F-4D97-AF65-F5344CB8AC3E}">
        <p14:creationId xmlns:p14="http://schemas.microsoft.com/office/powerpoint/2010/main" val="213682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F00784-C8FB-162C-B4D5-8DACD4432F2B}"/>
              </a:ext>
            </a:extLst>
          </p:cNvPr>
          <p:cNvGraphicFramePr>
            <a:graphicFrameLocks noGrp="1"/>
          </p:cNvGraphicFramePr>
          <p:nvPr/>
        </p:nvGraphicFramePr>
        <p:xfrm>
          <a:off x="5164357" y="912848"/>
          <a:ext cx="1863285" cy="556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57">
                  <a:extLst>
                    <a:ext uri="{9D8B030D-6E8A-4147-A177-3AD203B41FA5}">
                      <a16:colId xmlns:a16="http://schemas.microsoft.com/office/drawing/2014/main" val="358723091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221891299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486422497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327089272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2787868306"/>
                    </a:ext>
                  </a:extLst>
                </a:gridCol>
              </a:tblGrid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96996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10413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31633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9261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27624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05534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64723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33951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86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36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01950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98591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98087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0444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2231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8F8F17-A041-983A-0F36-F19B1F5214E1}"/>
              </a:ext>
            </a:extLst>
          </p:cNvPr>
          <p:cNvSpPr txBox="1"/>
          <p:nvPr/>
        </p:nvSpPr>
        <p:spPr>
          <a:xfrm>
            <a:off x="5066692" y="322198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71615-99CA-7474-C25C-66074E29D293}"/>
              </a:ext>
            </a:extLst>
          </p:cNvPr>
          <p:cNvSpPr txBox="1"/>
          <p:nvPr/>
        </p:nvSpPr>
        <p:spPr>
          <a:xfrm>
            <a:off x="5800531" y="328550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C4860-DBC0-0D6E-23F7-180EE247DCC3}"/>
              </a:ext>
            </a:extLst>
          </p:cNvPr>
          <p:cNvSpPr txBox="1"/>
          <p:nvPr/>
        </p:nvSpPr>
        <p:spPr>
          <a:xfrm>
            <a:off x="6550166" y="328550"/>
            <a:ext cx="96299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9665-75A4-D666-5C2E-3B0BD26CCE08}"/>
              </a:ext>
            </a:extLst>
          </p:cNvPr>
          <p:cNvSpPr txBox="1"/>
          <p:nvPr/>
        </p:nvSpPr>
        <p:spPr>
          <a:xfrm>
            <a:off x="6375373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49560-1B8F-8F5F-02D0-0C3CB8897E7C}"/>
              </a:ext>
            </a:extLst>
          </p:cNvPr>
          <p:cNvSpPr txBox="1"/>
          <p:nvPr/>
        </p:nvSpPr>
        <p:spPr>
          <a:xfrm>
            <a:off x="5439448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774AF-DC81-70D8-D8D8-74A5B031D79B}"/>
              </a:ext>
            </a:extLst>
          </p:cNvPr>
          <p:cNvSpPr txBox="1"/>
          <p:nvPr/>
        </p:nvSpPr>
        <p:spPr>
          <a:xfrm>
            <a:off x="3671525" y="91284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986A1-1AB4-F0D8-64F2-4E79E5B9C06B}"/>
              </a:ext>
            </a:extLst>
          </p:cNvPr>
          <p:cNvSpPr txBox="1"/>
          <p:nvPr/>
        </p:nvSpPr>
        <p:spPr>
          <a:xfrm>
            <a:off x="3671524" y="128218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F54CE-031F-7828-EE0E-E4EFBE8A436A}"/>
              </a:ext>
            </a:extLst>
          </p:cNvPr>
          <p:cNvSpPr txBox="1"/>
          <p:nvPr/>
        </p:nvSpPr>
        <p:spPr>
          <a:xfrm>
            <a:off x="3671524" y="1651512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0AE73-B414-F14D-8D6D-C4FF5E56190D}"/>
              </a:ext>
            </a:extLst>
          </p:cNvPr>
          <p:cNvSpPr txBox="1"/>
          <p:nvPr/>
        </p:nvSpPr>
        <p:spPr>
          <a:xfrm>
            <a:off x="4206386" y="2390176"/>
            <a:ext cx="32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09691-270C-40A9-EEA4-7FE76C79AA8D}"/>
              </a:ext>
            </a:extLst>
          </p:cNvPr>
          <p:cNvSpPr txBox="1"/>
          <p:nvPr/>
        </p:nvSpPr>
        <p:spPr>
          <a:xfrm>
            <a:off x="3671524" y="202084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5005A-6223-9561-5D0C-D955B4841B22}"/>
              </a:ext>
            </a:extLst>
          </p:cNvPr>
          <p:cNvSpPr txBox="1"/>
          <p:nvPr/>
        </p:nvSpPr>
        <p:spPr>
          <a:xfrm>
            <a:off x="3671522" y="6112716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4A9E3-E799-9F5C-529C-06B282CDD348}"/>
              </a:ext>
            </a:extLst>
          </p:cNvPr>
          <p:cNvSpPr txBox="1"/>
          <p:nvPr/>
        </p:nvSpPr>
        <p:spPr>
          <a:xfrm>
            <a:off x="499621" y="37471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Trial</a:t>
            </a:r>
          </a:p>
        </p:txBody>
      </p:sp>
    </p:spTree>
    <p:extLst>
      <p:ext uri="{BB962C8B-B14F-4D97-AF65-F5344CB8AC3E}">
        <p14:creationId xmlns:p14="http://schemas.microsoft.com/office/powerpoint/2010/main" val="55715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222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Tactile</a:t>
            </a:r>
          </a:p>
        </p:txBody>
      </p:sp>
    </p:spTree>
    <p:extLst>
      <p:ext uri="{BB962C8B-B14F-4D97-AF65-F5344CB8AC3E}">
        <p14:creationId xmlns:p14="http://schemas.microsoft.com/office/powerpoint/2010/main" val="192284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2" y="257452"/>
            <a:ext cx="472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EMG)</a:t>
            </a:r>
          </a:p>
        </p:txBody>
      </p:sp>
    </p:spTree>
    <p:extLst>
      <p:ext uri="{BB962C8B-B14F-4D97-AF65-F5344CB8AC3E}">
        <p14:creationId xmlns:p14="http://schemas.microsoft.com/office/powerpoint/2010/main" val="427613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43320-05DC-C446-E49F-DBDD17FB8E78}"/>
              </a:ext>
            </a:extLst>
          </p:cNvPr>
          <p:cNvSpPr txBox="1"/>
          <p:nvPr/>
        </p:nvSpPr>
        <p:spPr>
          <a:xfrm>
            <a:off x="384212" y="257452"/>
            <a:ext cx="472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EMG)</a:t>
            </a:r>
          </a:p>
        </p:txBody>
      </p:sp>
    </p:spTree>
    <p:extLst>
      <p:ext uri="{BB962C8B-B14F-4D97-AF65-F5344CB8AC3E}">
        <p14:creationId xmlns:p14="http://schemas.microsoft.com/office/powerpoint/2010/main" val="117102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82192-F70C-CD69-4885-B7D9D200AF15}"/>
              </a:ext>
            </a:extLst>
          </p:cNvPr>
          <p:cNvSpPr txBox="1"/>
          <p:nvPr/>
        </p:nvSpPr>
        <p:spPr>
          <a:xfrm>
            <a:off x="384212" y="257452"/>
            <a:ext cx="472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EMG)</a:t>
            </a:r>
          </a:p>
        </p:txBody>
      </p:sp>
    </p:spTree>
    <p:extLst>
      <p:ext uri="{BB962C8B-B14F-4D97-AF65-F5344CB8AC3E}">
        <p14:creationId xmlns:p14="http://schemas.microsoft.com/office/powerpoint/2010/main" val="231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88140-508E-46F9-8BD5-704EE4536B38}"/>
              </a:ext>
            </a:extLst>
          </p:cNvPr>
          <p:cNvSpPr txBox="1"/>
          <p:nvPr/>
        </p:nvSpPr>
        <p:spPr>
          <a:xfrm>
            <a:off x="499621" y="1346809"/>
            <a:ext cx="1072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This results for multisource classification are the same as those obtained by using just Kinematics.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This is because this multimodal classifier discards the EMG variables.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9308C-565F-3E66-6C2D-9147294706BB}"/>
              </a:ext>
            </a:extLst>
          </p:cNvPr>
          <p:cNvSpPr txBox="1"/>
          <p:nvPr/>
        </p:nvSpPr>
        <p:spPr>
          <a:xfrm>
            <a:off x="384212" y="257452"/>
            <a:ext cx="472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AB708-76C1-8E52-DA99-D78DD085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08" y="2436166"/>
            <a:ext cx="9629184" cy="40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8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1" y="257452"/>
            <a:ext cx="642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 + Tactile)</a:t>
            </a:r>
          </a:p>
        </p:txBody>
      </p:sp>
    </p:spTree>
    <p:extLst>
      <p:ext uri="{BB962C8B-B14F-4D97-AF65-F5344CB8AC3E}">
        <p14:creationId xmlns:p14="http://schemas.microsoft.com/office/powerpoint/2010/main" val="104377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1" y="257452"/>
            <a:ext cx="642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 + Tactile)</a:t>
            </a:r>
          </a:p>
        </p:txBody>
      </p:sp>
    </p:spTree>
    <p:extLst>
      <p:ext uri="{BB962C8B-B14F-4D97-AF65-F5344CB8AC3E}">
        <p14:creationId xmlns:p14="http://schemas.microsoft.com/office/powerpoint/2010/main" val="336307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E63D-38EB-B004-B147-10D790EC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530" y="564711"/>
            <a:ext cx="8204940" cy="6153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1" y="257452"/>
            <a:ext cx="642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 + Tactile)</a:t>
            </a:r>
          </a:p>
        </p:txBody>
      </p:sp>
    </p:spTree>
    <p:extLst>
      <p:ext uri="{BB962C8B-B14F-4D97-AF65-F5344CB8AC3E}">
        <p14:creationId xmlns:p14="http://schemas.microsoft.com/office/powerpoint/2010/main" val="1074156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384211" y="257452"/>
            <a:ext cx="642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Multimodal (Kin + EMG + Tactile)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4947E-C83A-3514-4BA0-89410FDFAFB9}"/>
              </a:ext>
            </a:extLst>
          </p:cNvPr>
          <p:cNvSpPr txBox="1"/>
          <p:nvPr/>
        </p:nvSpPr>
        <p:spPr>
          <a:xfrm>
            <a:off x="384211" y="3244334"/>
            <a:ext cx="107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tactile data decreases the accuracy even below that achieved with kinematic data alone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690927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B746C-CA2B-52DA-4160-FDE7A3C3045B}"/>
              </a:ext>
            </a:extLst>
          </p:cNvPr>
          <p:cNvSpPr/>
          <p:nvPr/>
        </p:nvSpPr>
        <p:spPr>
          <a:xfrm>
            <a:off x="577049" y="4876800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Kinematic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7A714-8683-F7FB-2FD4-A5AC8D3BAC39}"/>
              </a:ext>
            </a:extLst>
          </p:cNvPr>
          <p:cNvSpPr/>
          <p:nvPr/>
        </p:nvSpPr>
        <p:spPr>
          <a:xfrm>
            <a:off x="7735410" y="4876799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EMG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7F3FFF-C915-D9AE-DFCF-9D3CCA2638A4}"/>
              </a:ext>
            </a:extLst>
          </p:cNvPr>
          <p:cNvSpPr/>
          <p:nvPr/>
        </p:nvSpPr>
        <p:spPr>
          <a:xfrm>
            <a:off x="4191739" y="1111189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2nd Layer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AF3BB0-43C7-3EFF-8367-B67A874E6FD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481310" y="1981200"/>
            <a:ext cx="2543451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9F38E-798E-AF5B-24E2-D715453B26C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332215" y="1981200"/>
            <a:ext cx="2307456" cy="289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BA4BBD-F03B-B8C1-B160-859C34B6DAB1}"/>
              </a:ext>
            </a:extLst>
          </p:cNvPr>
          <p:cNvSpPr txBox="1"/>
          <p:nvPr/>
        </p:nvSpPr>
        <p:spPr>
          <a:xfrm>
            <a:off x="577049" y="4257129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CA1BE-D23C-810B-2000-D0B6B7AAA301}"/>
              </a:ext>
            </a:extLst>
          </p:cNvPr>
          <p:cNvSpPr txBox="1"/>
          <p:nvPr/>
        </p:nvSpPr>
        <p:spPr>
          <a:xfrm>
            <a:off x="9587885" y="4257128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C09E2-D895-8901-BFBF-BF47E52A76EC}"/>
              </a:ext>
            </a:extLst>
          </p:cNvPr>
          <p:cNvSpPr txBox="1"/>
          <p:nvPr/>
        </p:nvSpPr>
        <p:spPr>
          <a:xfrm>
            <a:off x="3788544" y="3244333"/>
            <a:ext cx="46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Input = [p</a:t>
            </a:r>
            <a:r>
              <a:rPr lang="en-IT" baseline="-25000" dirty="0"/>
              <a:t>a_kin</a:t>
            </a:r>
            <a:r>
              <a:rPr lang="en-IT" dirty="0"/>
              <a:t>, p</a:t>
            </a:r>
            <a:r>
              <a:rPr lang="en-IT" baseline="-25000" dirty="0"/>
              <a:t>b_kin</a:t>
            </a:r>
            <a:r>
              <a:rPr lang="en-IT" dirty="0"/>
              <a:t>, p</a:t>
            </a:r>
            <a:r>
              <a:rPr lang="en-IT" baseline="-25000" dirty="0"/>
              <a:t>c_kin</a:t>
            </a:r>
            <a:r>
              <a:rPr lang="en-IT" dirty="0"/>
              <a:t>, p</a:t>
            </a:r>
            <a:r>
              <a:rPr lang="en-IT" baseline="-25000" dirty="0"/>
              <a:t>a_emg</a:t>
            </a:r>
            <a:r>
              <a:rPr lang="en-IT" dirty="0"/>
              <a:t>, p</a:t>
            </a:r>
            <a:r>
              <a:rPr lang="en-IT" baseline="-25000" dirty="0"/>
              <a:t>b_emg</a:t>
            </a:r>
            <a:r>
              <a:rPr lang="en-IT" dirty="0"/>
              <a:t>, p</a:t>
            </a:r>
            <a:r>
              <a:rPr lang="en-IT" baseline="-25000" dirty="0"/>
              <a:t>c_emg</a:t>
            </a:r>
            <a:r>
              <a:rPr lang="en-IT" dirty="0"/>
              <a:t>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A3E27-179E-52D5-77D7-C00863FD1D59}"/>
              </a:ext>
            </a:extLst>
          </p:cNvPr>
          <p:cNvSpPr txBox="1"/>
          <p:nvPr/>
        </p:nvSpPr>
        <p:spPr>
          <a:xfrm>
            <a:off x="5082466" y="441210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384211" y="257452"/>
            <a:ext cx="254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Hierarchical</a:t>
            </a:r>
          </a:p>
        </p:txBody>
      </p:sp>
    </p:spTree>
    <p:extLst>
      <p:ext uri="{BB962C8B-B14F-4D97-AF65-F5344CB8AC3E}">
        <p14:creationId xmlns:p14="http://schemas.microsoft.com/office/powerpoint/2010/main" val="138951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F00784-C8FB-162C-B4D5-8DACD4432F2B}"/>
              </a:ext>
            </a:extLst>
          </p:cNvPr>
          <p:cNvGraphicFramePr>
            <a:graphicFrameLocks noGrp="1"/>
          </p:cNvGraphicFramePr>
          <p:nvPr/>
        </p:nvGraphicFramePr>
        <p:xfrm>
          <a:off x="5164357" y="912848"/>
          <a:ext cx="1863285" cy="556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57">
                  <a:extLst>
                    <a:ext uri="{9D8B030D-6E8A-4147-A177-3AD203B41FA5}">
                      <a16:colId xmlns:a16="http://schemas.microsoft.com/office/drawing/2014/main" val="358723091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221891299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486422497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327089272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2787868306"/>
                    </a:ext>
                  </a:extLst>
                </a:gridCol>
              </a:tblGrid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6996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0413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1633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9261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7624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05534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464723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433951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1586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36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01950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98591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8087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0444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231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8F8F17-A041-983A-0F36-F19B1F5214E1}"/>
              </a:ext>
            </a:extLst>
          </p:cNvPr>
          <p:cNvSpPr txBox="1"/>
          <p:nvPr/>
        </p:nvSpPr>
        <p:spPr>
          <a:xfrm>
            <a:off x="5066692" y="322198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71615-99CA-7474-C25C-66074E29D293}"/>
              </a:ext>
            </a:extLst>
          </p:cNvPr>
          <p:cNvSpPr txBox="1"/>
          <p:nvPr/>
        </p:nvSpPr>
        <p:spPr>
          <a:xfrm>
            <a:off x="5800531" y="328550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C4860-DBC0-0D6E-23F7-180EE247DCC3}"/>
              </a:ext>
            </a:extLst>
          </p:cNvPr>
          <p:cNvSpPr txBox="1"/>
          <p:nvPr/>
        </p:nvSpPr>
        <p:spPr>
          <a:xfrm>
            <a:off x="6550166" y="328550"/>
            <a:ext cx="96299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9665-75A4-D666-5C2E-3B0BD26CCE08}"/>
              </a:ext>
            </a:extLst>
          </p:cNvPr>
          <p:cNvSpPr txBox="1"/>
          <p:nvPr/>
        </p:nvSpPr>
        <p:spPr>
          <a:xfrm>
            <a:off x="6375373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49560-1B8F-8F5F-02D0-0C3CB8897E7C}"/>
              </a:ext>
            </a:extLst>
          </p:cNvPr>
          <p:cNvSpPr txBox="1"/>
          <p:nvPr/>
        </p:nvSpPr>
        <p:spPr>
          <a:xfrm>
            <a:off x="5439448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774AF-DC81-70D8-D8D8-74A5B031D79B}"/>
              </a:ext>
            </a:extLst>
          </p:cNvPr>
          <p:cNvSpPr txBox="1"/>
          <p:nvPr/>
        </p:nvSpPr>
        <p:spPr>
          <a:xfrm>
            <a:off x="3671525" y="91284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986A1-1AB4-F0D8-64F2-4E79E5B9C06B}"/>
              </a:ext>
            </a:extLst>
          </p:cNvPr>
          <p:cNvSpPr txBox="1"/>
          <p:nvPr/>
        </p:nvSpPr>
        <p:spPr>
          <a:xfrm>
            <a:off x="3671524" y="128218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F54CE-031F-7828-EE0E-E4EFBE8A436A}"/>
              </a:ext>
            </a:extLst>
          </p:cNvPr>
          <p:cNvSpPr txBox="1"/>
          <p:nvPr/>
        </p:nvSpPr>
        <p:spPr>
          <a:xfrm>
            <a:off x="3671524" y="1651512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0AE73-B414-F14D-8D6D-C4FF5E56190D}"/>
              </a:ext>
            </a:extLst>
          </p:cNvPr>
          <p:cNvSpPr txBox="1"/>
          <p:nvPr/>
        </p:nvSpPr>
        <p:spPr>
          <a:xfrm>
            <a:off x="4206386" y="2390176"/>
            <a:ext cx="32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09691-270C-40A9-EEA4-7FE76C79AA8D}"/>
              </a:ext>
            </a:extLst>
          </p:cNvPr>
          <p:cNvSpPr txBox="1"/>
          <p:nvPr/>
        </p:nvSpPr>
        <p:spPr>
          <a:xfrm>
            <a:off x="3671524" y="202084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5005A-6223-9561-5D0C-D955B4841B22}"/>
              </a:ext>
            </a:extLst>
          </p:cNvPr>
          <p:cNvSpPr txBox="1"/>
          <p:nvPr/>
        </p:nvSpPr>
        <p:spPr>
          <a:xfrm>
            <a:off x="3671522" y="6112716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2646101-3830-2D1E-192F-CD46E41AF558}"/>
              </a:ext>
            </a:extLst>
          </p:cNvPr>
          <p:cNvSpPr/>
          <p:nvPr/>
        </p:nvSpPr>
        <p:spPr>
          <a:xfrm>
            <a:off x="7315200" y="964266"/>
            <a:ext cx="395926" cy="211315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0A8D27F-66B3-E4BF-1757-FD59897E3717}"/>
              </a:ext>
            </a:extLst>
          </p:cNvPr>
          <p:cNvSpPr/>
          <p:nvPr/>
        </p:nvSpPr>
        <p:spPr>
          <a:xfrm>
            <a:off x="7315200" y="3165050"/>
            <a:ext cx="395926" cy="178402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AA7E59AD-47DD-9F10-221C-4192CC133109}"/>
              </a:ext>
            </a:extLst>
          </p:cNvPr>
          <p:cNvSpPr/>
          <p:nvPr/>
        </p:nvSpPr>
        <p:spPr>
          <a:xfrm>
            <a:off x="7315200" y="5036700"/>
            <a:ext cx="395926" cy="139907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66688-7519-0437-AA46-4917A470A2A2}"/>
              </a:ext>
            </a:extLst>
          </p:cNvPr>
          <p:cNvSpPr txBox="1"/>
          <p:nvPr/>
        </p:nvSpPr>
        <p:spPr>
          <a:xfrm>
            <a:off x="7839744" y="1836178"/>
            <a:ext cx="6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EP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641DF8-FF7A-29D4-EF8A-2DE5CEDFC77C}"/>
              </a:ext>
            </a:extLst>
          </p:cNvPr>
          <p:cNvSpPr txBox="1"/>
          <p:nvPr/>
        </p:nvSpPr>
        <p:spPr>
          <a:xfrm>
            <a:off x="7839744" y="3872395"/>
            <a:ext cx="6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EP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EF2C4-8CD6-71B7-5A97-88C4C2C96CCB}"/>
              </a:ext>
            </a:extLst>
          </p:cNvPr>
          <p:cNvSpPr txBox="1"/>
          <p:nvPr/>
        </p:nvSpPr>
        <p:spPr>
          <a:xfrm>
            <a:off x="7839744" y="5551572"/>
            <a:ext cx="6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EP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37471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Trial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EABAB7-A6A4-E6B4-CC88-5CD9B8A4067C}"/>
              </a:ext>
            </a:extLst>
          </p:cNvPr>
          <p:cNvSpPr txBox="1"/>
          <p:nvPr/>
        </p:nvSpPr>
        <p:spPr>
          <a:xfrm>
            <a:off x="499621" y="1282180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760DFC-F452-5787-D2F5-14A96DE738AB}"/>
              </a:ext>
            </a:extLst>
          </p:cNvPr>
          <p:cNvCxnSpPr>
            <a:cxnSpLocks/>
          </p:cNvCxnSpPr>
          <p:nvPr/>
        </p:nvCxnSpPr>
        <p:spPr>
          <a:xfrm>
            <a:off x="1069943" y="969543"/>
            <a:ext cx="0" cy="369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4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384211" y="257452"/>
            <a:ext cx="254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Hierarchical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27CAC-AF57-75DF-D05B-B017B45BDE05}"/>
              </a:ext>
            </a:extLst>
          </p:cNvPr>
          <p:cNvSpPr txBox="1"/>
          <p:nvPr/>
        </p:nvSpPr>
        <p:spPr>
          <a:xfrm>
            <a:off x="384211" y="2690336"/>
            <a:ext cx="10727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have tested this approach with Kin + EMG and with Kin + EMG + Tactile.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Both perform better than any previous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Hierarchical with Kin + EMG performs slightly better than if we add the tactile data.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86063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384211" y="257452"/>
            <a:ext cx="633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Comparison of model accuracies</a:t>
            </a:r>
            <a:endParaRPr lang="en-IT" sz="36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35023A8-9971-27B9-4FAD-CC22252E7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7923518"/>
              </p:ext>
            </p:extLst>
          </p:nvPr>
        </p:nvGraphicFramePr>
        <p:xfrm>
          <a:off x="1330201" y="1006610"/>
          <a:ext cx="9531597" cy="559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9966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384211" y="257452"/>
            <a:ext cx="38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Analysis of weights</a:t>
            </a:r>
            <a:endParaRPr lang="en-IT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3B357-96B1-E89B-CCC0-7901D4944C9F}"/>
                  </a:ext>
                </a:extLst>
              </p:cNvPr>
              <p:cNvSpPr txBox="1"/>
              <p:nvPr/>
            </p:nvSpPr>
            <p:spPr>
              <a:xfrm>
                <a:off x="3178404" y="2033728"/>
                <a:ext cx="5835192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p</a:t>
                </a:r>
                <a:r>
                  <a:rPr lang="en-IT" sz="2400" dirty="0"/>
                  <a:t>(Class)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IT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3B357-96B1-E89B-CCC0-7901D4944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404" y="2033728"/>
                <a:ext cx="5835192" cy="615874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3EEB79-CA09-8C89-0FBA-B414BD67941C}"/>
                  </a:ext>
                </a:extLst>
              </p:cNvPr>
              <p:cNvSpPr txBox="1"/>
              <p:nvPr/>
            </p:nvSpPr>
            <p:spPr>
              <a:xfrm>
                <a:off x="1027523" y="3436740"/>
                <a:ext cx="1649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T" dirty="0"/>
                  <a:t> = Intercept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3EEB79-CA09-8C89-0FBA-B414BD67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23" y="3436740"/>
                <a:ext cx="1649690" cy="369332"/>
              </a:xfrm>
              <a:prstGeom prst="rect">
                <a:avLst/>
              </a:prstGeom>
              <a:blipFill>
                <a:blip r:embed="rId3"/>
                <a:stretch>
                  <a:fillRect l="-1538" t="-6667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6DBFD-844A-11F6-88EE-306E7E38C5D5}"/>
                  </a:ext>
                </a:extLst>
              </p:cNvPr>
              <p:cNvSpPr txBox="1"/>
              <p:nvPr/>
            </p:nvSpPr>
            <p:spPr>
              <a:xfrm>
                <a:off x="9186420" y="3436740"/>
                <a:ext cx="1978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T" dirty="0"/>
                  <a:t> = Coefficients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6DBFD-844A-11F6-88EE-306E7E38C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420" y="3436740"/>
                <a:ext cx="1978057" cy="369332"/>
              </a:xfrm>
              <a:prstGeom prst="rect">
                <a:avLst/>
              </a:prstGeom>
              <a:blipFill>
                <a:blip r:embed="rId4"/>
                <a:stretch>
                  <a:fillRect l="-1282" t="-6667" r="-1923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058DC5-D3BB-965D-12B6-C7C6324D1789}"/>
                  </a:ext>
                </a:extLst>
              </p:cNvPr>
              <p:cNvSpPr txBox="1"/>
              <p:nvPr/>
            </p:nvSpPr>
            <p:spPr>
              <a:xfrm>
                <a:off x="5224807" y="3436740"/>
                <a:ext cx="1742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T" dirty="0"/>
                  <a:t> = Variables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058DC5-D3BB-965D-12B6-C7C6324D1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07" y="3436740"/>
                <a:ext cx="1742386" cy="369332"/>
              </a:xfrm>
              <a:prstGeom prst="rect">
                <a:avLst/>
              </a:prstGeom>
              <a:blipFill>
                <a:blip r:embed="rId5"/>
                <a:stretch>
                  <a:fillRect t="-6667" r="-725" b="-2666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BA840A-AB5B-6EA0-91A4-50FAC6545A34}"/>
                  </a:ext>
                </a:extLst>
              </p:cNvPr>
              <p:cNvSpPr txBox="1"/>
              <p:nvPr/>
            </p:nvSpPr>
            <p:spPr>
              <a:xfrm>
                <a:off x="384211" y="4962543"/>
                <a:ext cx="107277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T" dirty="0"/>
                  <a:t>The influence of a given variable </a:t>
                </a:r>
                <a:r>
                  <a:rPr lang="en-IT" i="1" dirty="0"/>
                  <a:t>“i” </a:t>
                </a:r>
                <a:r>
                  <a:rPr lang="en-IT" dirty="0"/>
                  <a:t>is given by the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T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BA840A-AB5B-6EA0-91A4-50FAC6545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11" y="4962543"/>
                <a:ext cx="10727704" cy="369332"/>
              </a:xfrm>
              <a:prstGeom prst="rect">
                <a:avLst/>
              </a:prstGeom>
              <a:blipFill>
                <a:blip r:embed="rId6"/>
                <a:stretch>
                  <a:fillRect l="-355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331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C26235-3583-D6D5-02BB-B1047CC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37" y="1875034"/>
            <a:ext cx="4140693" cy="310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60F8E-73F4-B00E-3D06-E018AB62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8" y="3564386"/>
            <a:ext cx="4140693" cy="3105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08E3FC-E102-9F26-8A7A-326BB1E9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07" y="3561973"/>
            <a:ext cx="4140693" cy="3105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698EB8-1091-8309-2F05-E8F116540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306" y="188095"/>
            <a:ext cx="4140693" cy="3105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33553C-969D-6EC8-EFC4-B142D0B31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49" y="188095"/>
            <a:ext cx="4140693" cy="3105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4035529" y="188095"/>
            <a:ext cx="38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Analysis of weights</a:t>
            </a:r>
            <a:endParaRPr lang="en-IT" sz="3600" dirty="0"/>
          </a:p>
        </p:txBody>
      </p:sp>
    </p:spTree>
    <p:extLst>
      <p:ext uri="{BB962C8B-B14F-4D97-AF65-F5344CB8AC3E}">
        <p14:creationId xmlns:p14="http://schemas.microsoft.com/office/powerpoint/2010/main" val="186081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C26235-3583-D6D5-02BB-B1047CC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0271" y="1878459"/>
            <a:ext cx="4032540" cy="310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60F8E-73F4-B00E-3D06-E018AB62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161" y="3564386"/>
            <a:ext cx="3661732" cy="3105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08E3FC-E102-9F26-8A7A-326BB1E9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5165" y="3564385"/>
            <a:ext cx="3772975" cy="3105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698EB8-1091-8309-2F05-E8F1165407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14653" y="188095"/>
            <a:ext cx="4014000" cy="3105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33553C-969D-6EC8-EFC4-B142D0B312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812" y="188095"/>
            <a:ext cx="4051081" cy="3105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4030861" y="188095"/>
            <a:ext cx="38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Analysis of weights</a:t>
            </a:r>
            <a:endParaRPr lang="en-IT" sz="3600" dirty="0"/>
          </a:p>
        </p:txBody>
      </p:sp>
    </p:spTree>
    <p:extLst>
      <p:ext uri="{BB962C8B-B14F-4D97-AF65-F5344CB8AC3E}">
        <p14:creationId xmlns:p14="http://schemas.microsoft.com/office/powerpoint/2010/main" val="3074512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C26235-3583-D6D5-02BB-B1047CC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0271" y="1919016"/>
            <a:ext cx="4032540" cy="3024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60F8E-73F4-B00E-3D06-E018AB62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161" y="3743996"/>
            <a:ext cx="3661732" cy="2746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08E3FC-E102-9F26-8A7A-326BB1E9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5165" y="3702279"/>
            <a:ext cx="3772975" cy="2829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698EB8-1091-8309-2F05-E8F1165407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14653" y="235605"/>
            <a:ext cx="4014000" cy="301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33553C-969D-6EC8-EFC4-B142D0B312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812" y="221699"/>
            <a:ext cx="4051081" cy="3038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4030861" y="188095"/>
            <a:ext cx="38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Analysis of weights</a:t>
            </a:r>
            <a:endParaRPr lang="en-IT" sz="3600" dirty="0"/>
          </a:p>
        </p:txBody>
      </p:sp>
    </p:spTree>
    <p:extLst>
      <p:ext uri="{BB962C8B-B14F-4D97-AF65-F5344CB8AC3E}">
        <p14:creationId xmlns:p14="http://schemas.microsoft.com/office/powerpoint/2010/main" val="1813244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C26235-3583-D6D5-02BB-B1047CC9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0271" y="1919016"/>
            <a:ext cx="4032540" cy="30244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60F8E-73F4-B00E-3D06-E018AB62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161" y="3743996"/>
            <a:ext cx="3661732" cy="2746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08E3FC-E102-9F26-8A7A-326BB1E9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5165" y="3702279"/>
            <a:ext cx="3772975" cy="2829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698EB8-1091-8309-2F05-E8F1165407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14653" y="235605"/>
            <a:ext cx="4014000" cy="301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33553C-969D-6EC8-EFC4-B142D0B312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812" y="221699"/>
            <a:ext cx="4051080" cy="3038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4030861" y="188095"/>
            <a:ext cx="38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Analysis of weights</a:t>
            </a:r>
            <a:endParaRPr lang="en-IT" sz="3600" dirty="0"/>
          </a:p>
        </p:txBody>
      </p:sp>
    </p:spTree>
    <p:extLst>
      <p:ext uri="{BB962C8B-B14F-4D97-AF65-F5344CB8AC3E}">
        <p14:creationId xmlns:p14="http://schemas.microsoft.com/office/powerpoint/2010/main" val="1219189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1F5D18-C7EE-9A8A-F224-9C36CF65EDDE}"/>
              </a:ext>
            </a:extLst>
          </p:cNvPr>
          <p:cNvSpPr txBox="1"/>
          <p:nvPr/>
        </p:nvSpPr>
        <p:spPr>
          <a:xfrm>
            <a:off x="4030861" y="188095"/>
            <a:ext cx="38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Analysis of weights</a:t>
            </a:r>
            <a:endParaRPr lang="en-IT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DB98F-72FE-3E2D-7E3F-40B8CDFB0468}"/>
              </a:ext>
            </a:extLst>
          </p:cNvPr>
          <p:cNvSpPr txBox="1"/>
          <p:nvPr/>
        </p:nvSpPr>
        <p:spPr>
          <a:xfrm>
            <a:off x="384211" y="2413337"/>
            <a:ext cx="10727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Kinematic Data “Thumb MPJ” and ”Thumb IJ” show high weights for all families.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EMG data “Extension” sensors show higher weights than “Flexion”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Both Kinematic and EMG data show an increase in weight towards the end of the Exploratory Procedure.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No analysis for Tactile data and its combinations with previous sources.</a:t>
            </a:r>
          </a:p>
        </p:txBody>
      </p:sp>
    </p:spTree>
    <p:extLst>
      <p:ext uri="{BB962C8B-B14F-4D97-AF65-F5344CB8AC3E}">
        <p14:creationId xmlns:p14="http://schemas.microsoft.com/office/powerpoint/2010/main" val="17237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A771-352D-793E-F85E-13E15D51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1BA7-9172-6F55-972E-76741A25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23101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7344-D9D7-5E31-D3AD-9BF6FCB6E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T" dirty="0"/>
              <a:t>Object Classification based on the Exploratory Procedures used by the Subject </a:t>
            </a:r>
          </a:p>
        </p:txBody>
      </p:sp>
    </p:spTree>
    <p:extLst>
      <p:ext uri="{BB962C8B-B14F-4D97-AF65-F5344CB8AC3E}">
        <p14:creationId xmlns:p14="http://schemas.microsoft.com/office/powerpoint/2010/main" val="184882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F00784-C8FB-162C-B4D5-8DACD4432F2B}"/>
              </a:ext>
            </a:extLst>
          </p:cNvPr>
          <p:cNvGraphicFramePr>
            <a:graphicFrameLocks noGrp="1"/>
          </p:cNvGraphicFramePr>
          <p:nvPr/>
        </p:nvGraphicFramePr>
        <p:xfrm>
          <a:off x="5164357" y="912848"/>
          <a:ext cx="1863285" cy="556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57">
                  <a:extLst>
                    <a:ext uri="{9D8B030D-6E8A-4147-A177-3AD203B41FA5}">
                      <a16:colId xmlns:a16="http://schemas.microsoft.com/office/drawing/2014/main" val="358723091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221891299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486422497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327089272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2787868306"/>
                    </a:ext>
                  </a:extLst>
                </a:gridCol>
              </a:tblGrid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96996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10413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31633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29261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27624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05534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464723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433951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01586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7336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801950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98591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98087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30444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2231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8F8F17-A041-983A-0F36-F19B1F5214E1}"/>
              </a:ext>
            </a:extLst>
          </p:cNvPr>
          <p:cNvSpPr txBox="1"/>
          <p:nvPr/>
        </p:nvSpPr>
        <p:spPr>
          <a:xfrm>
            <a:off x="5066692" y="322198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71615-99CA-7474-C25C-66074E29D293}"/>
              </a:ext>
            </a:extLst>
          </p:cNvPr>
          <p:cNvSpPr txBox="1"/>
          <p:nvPr/>
        </p:nvSpPr>
        <p:spPr>
          <a:xfrm>
            <a:off x="5800531" y="328550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C4860-DBC0-0D6E-23F7-180EE247DCC3}"/>
              </a:ext>
            </a:extLst>
          </p:cNvPr>
          <p:cNvSpPr txBox="1"/>
          <p:nvPr/>
        </p:nvSpPr>
        <p:spPr>
          <a:xfrm>
            <a:off x="6550166" y="328550"/>
            <a:ext cx="96299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9665-75A4-D666-5C2E-3B0BD26CCE08}"/>
              </a:ext>
            </a:extLst>
          </p:cNvPr>
          <p:cNvSpPr txBox="1"/>
          <p:nvPr/>
        </p:nvSpPr>
        <p:spPr>
          <a:xfrm>
            <a:off x="6375373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49560-1B8F-8F5F-02D0-0C3CB8897E7C}"/>
              </a:ext>
            </a:extLst>
          </p:cNvPr>
          <p:cNvSpPr txBox="1"/>
          <p:nvPr/>
        </p:nvSpPr>
        <p:spPr>
          <a:xfrm>
            <a:off x="5439448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774AF-DC81-70D8-D8D8-74A5B031D79B}"/>
              </a:ext>
            </a:extLst>
          </p:cNvPr>
          <p:cNvSpPr txBox="1"/>
          <p:nvPr/>
        </p:nvSpPr>
        <p:spPr>
          <a:xfrm>
            <a:off x="3671525" y="91284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986A1-1AB4-F0D8-64F2-4E79E5B9C06B}"/>
              </a:ext>
            </a:extLst>
          </p:cNvPr>
          <p:cNvSpPr txBox="1"/>
          <p:nvPr/>
        </p:nvSpPr>
        <p:spPr>
          <a:xfrm>
            <a:off x="3671524" y="128218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F54CE-031F-7828-EE0E-E4EFBE8A436A}"/>
              </a:ext>
            </a:extLst>
          </p:cNvPr>
          <p:cNvSpPr txBox="1"/>
          <p:nvPr/>
        </p:nvSpPr>
        <p:spPr>
          <a:xfrm>
            <a:off x="3671524" y="1651512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0AE73-B414-F14D-8D6D-C4FF5E56190D}"/>
              </a:ext>
            </a:extLst>
          </p:cNvPr>
          <p:cNvSpPr txBox="1"/>
          <p:nvPr/>
        </p:nvSpPr>
        <p:spPr>
          <a:xfrm>
            <a:off x="4206386" y="2390176"/>
            <a:ext cx="32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09691-270C-40A9-EEA4-7FE76C79AA8D}"/>
              </a:ext>
            </a:extLst>
          </p:cNvPr>
          <p:cNvSpPr txBox="1"/>
          <p:nvPr/>
        </p:nvSpPr>
        <p:spPr>
          <a:xfrm>
            <a:off x="3671524" y="202084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5005A-6223-9561-5D0C-D955B4841B22}"/>
              </a:ext>
            </a:extLst>
          </p:cNvPr>
          <p:cNvSpPr txBox="1"/>
          <p:nvPr/>
        </p:nvSpPr>
        <p:spPr>
          <a:xfrm>
            <a:off x="3671522" y="6112716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37471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EP</a:t>
            </a:r>
          </a:p>
        </p:txBody>
      </p:sp>
    </p:spTree>
    <p:extLst>
      <p:ext uri="{BB962C8B-B14F-4D97-AF65-F5344CB8AC3E}">
        <p14:creationId xmlns:p14="http://schemas.microsoft.com/office/powerpoint/2010/main" val="3785890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1DB98F-72FE-3E2D-7E3F-40B8CDFB0468}"/>
              </a:ext>
            </a:extLst>
          </p:cNvPr>
          <p:cNvSpPr txBox="1"/>
          <p:nvPr/>
        </p:nvSpPr>
        <p:spPr>
          <a:xfrm>
            <a:off x="699719" y="3839618"/>
            <a:ext cx="10727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We encode the presence/absence of each EP during a particular trial in a binary vector and use that vector to predict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The accuract using this approach is </a:t>
            </a:r>
            <a:r>
              <a:rPr lang="en-IT" b="1" dirty="0"/>
              <a:t>48.26%</a:t>
            </a:r>
            <a:r>
              <a:rPr lang="en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Because now our variables are the E</a:t>
            </a:r>
            <a:r>
              <a:rPr lang="en-GB" dirty="0"/>
              <a:t>Ps we can take a look to the model weights to find which EPs are the most significant.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DE5A6-5096-DC3A-7142-870C4F2555AE}"/>
              </a:ext>
            </a:extLst>
          </p:cNvPr>
          <p:cNvSpPr txBox="1"/>
          <p:nvPr/>
        </p:nvSpPr>
        <p:spPr>
          <a:xfrm>
            <a:off x="384211" y="257452"/>
            <a:ext cx="731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Object Classification by EP “sequence”</a:t>
            </a:r>
            <a:endParaRPr lang="en-IT" sz="36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A4F119F-7996-8E3A-13CA-49A361AF3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10728"/>
              </p:ext>
            </p:extLst>
          </p:nvPr>
        </p:nvGraphicFramePr>
        <p:xfrm>
          <a:off x="4990306" y="1905863"/>
          <a:ext cx="221138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326108751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36006404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3347348013"/>
                    </a:ext>
                  </a:extLst>
                </a:gridCol>
                <a:gridCol w="397193">
                  <a:extLst>
                    <a:ext uri="{9D8B030D-6E8A-4147-A177-3AD203B41FA5}">
                      <a16:colId xmlns:a16="http://schemas.microsoft.com/office/drawing/2014/main" val="2607478436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2165245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Obj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Obj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90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Obj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977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6D640F-F2D5-3404-EE53-84743FDEF3B0}"/>
              </a:ext>
            </a:extLst>
          </p:cNvPr>
          <p:cNvSpPr txBox="1"/>
          <p:nvPr/>
        </p:nvSpPr>
        <p:spPr>
          <a:xfrm>
            <a:off x="4378036" y="1905863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4878B1-158E-7F06-1C34-7EB0D8E67DD0}"/>
              </a:ext>
            </a:extLst>
          </p:cNvPr>
          <p:cNvSpPr txBox="1"/>
          <p:nvPr/>
        </p:nvSpPr>
        <p:spPr>
          <a:xfrm>
            <a:off x="4378036" y="2308234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EP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9C41B-3F2B-82ED-CB4D-25E954A9142A}"/>
              </a:ext>
            </a:extLst>
          </p:cNvPr>
          <p:cNvSpPr txBox="1"/>
          <p:nvPr/>
        </p:nvSpPr>
        <p:spPr>
          <a:xfrm>
            <a:off x="4378036" y="2710606"/>
            <a:ext cx="5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EP 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A9C77-E35E-12F5-C7FE-F4E37686BF0F}"/>
              </a:ext>
            </a:extLst>
          </p:cNvPr>
          <p:cNvSpPr txBox="1"/>
          <p:nvPr/>
        </p:nvSpPr>
        <p:spPr>
          <a:xfrm rot="18900635">
            <a:off x="4886802" y="1382186"/>
            <a:ext cx="81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enclosure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D0EF8-F09B-6D42-58A2-ECE01FD2988A}"/>
              </a:ext>
            </a:extLst>
          </p:cNvPr>
          <p:cNvSpPr txBox="1"/>
          <p:nvPr/>
        </p:nvSpPr>
        <p:spPr>
          <a:xfrm rot="18900635">
            <a:off x="5272049" y="1382185"/>
            <a:ext cx="81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rotation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723DB-CBA5-8F42-C604-7CA8D61B5423}"/>
              </a:ext>
            </a:extLst>
          </p:cNvPr>
          <p:cNvSpPr txBox="1"/>
          <p:nvPr/>
        </p:nvSpPr>
        <p:spPr>
          <a:xfrm rot="18900635">
            <a:off x="5657297" y="1321542"/>
            <a:ext cx="812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9438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DE5A6-5096-DC3A-7142-870C4F2555AE}"/>
              </a:ext>
            </a:extLst>
          </p:cNvPr>
          <p:cNvSpPr txBox="1"/>
          <p:nvPr/>
        </p:nvSpPr>
        <p:spPr>
          <a:xfrm>
            <a:off x="384211" y="257452"/>
            <a:ext cx="953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Weights for Object Classification by EP “sequence”</a:t>
            </a:r>
            <a:endParaRPr lang="en-IT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9A27-2A9F-5C1E-DD2E-317A2156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64" y="1182832"/>
            <a:ext cx="7566891" cy="5675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FD56A2-2805-D0E5-2AF4-955727CAE3DE}"/>
              </a:ext>
            </a:extLst>
          </p:cNvPr>
          <p:cNvSpPr txBox="1"/>
          <p:nvPr/>
        </p:nvSpPr>
        <p:spPr>
          <a:xfrm>
            <a:off x="628073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Accuracy: 39.39 %</a:t>
            </a:r>
          </a:p>
        </p:txBody>
      </p:sp>
    </p:spTree>
    <p:extLst>
      <p:ext uri="{BB962C8B-B14F-4D97-AF65-F5344CB8AC3E}">
        <p14:creationId xmlns:p14="http://schemas.microsoft.com/office/powerpoint/2010/main" val="124410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DE5A6-5096-DC3A-7142-870C4F2555AE}"/>
              </a:ext>
            </a:extLst>
          </p:cNvPr>
          <p:cNvSpPr txBox="1"/>
          <p:nvPr/>
        </p:nvSpPr>
        <p:spPr>
          <a:xfrm>
            <a:off x="384211" y="257452"/>
            <a:ext cx="953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Weights for Object Classification by EP “sequence”</a:t>
            </a:r>
            <a:endParaRPr lang="en-IT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9A27-2A9F-5C1E-DD2E-317A2156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2964" y="1182832"/>
            <a:ext cx="7566890" cy="5675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FD56A2-2805-D0E5-2AF4-955727CAE3DE}"/>
              </a:ext>
            </a:extLst>
          </p:cNvPr>
          <p:cNvSpPr txBox="1"/>
          <p:nvPr/>
        </p:nvSpPr>
        <p:spPr>
          <a:xfrm>
            <a:off x="628073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Accuracy: 54.55 %</a:t>
            </a:r>
          </a:p>
        </p:txBody>
      </p:sp>
    </p:spTree>
    <p:extLst>
      <p:ext uri="{BB962C8B-B14F-4D97-AF65-F5344CB8AC3E}">
        <p14:creationId xmlns:p14="http://schemas.microsoft.com/office/powerpoint/2010/main" val="118990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DE5A6-5096-DC3A-7142-870C4F2555AE}"/>
              </a:ext>
            </a:extLst>
          </p:cNvPr>
          <p:cNvSpPr txBox="1"/>
          <p:nvPr/>
        </p:nvSpPr>
        <p:spPr>
          <a:xfrm>
            <a:off x="384211" y="257452"/>
            <a:ext cx="953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Weights for Object Classification by EP “sequence”</a:t>
            </a:r>
            <a:endParaRPr lang="en-IT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9A27-2A9F-5C1E-DD2E-317A2156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2964" y="1182832"/>
            <a:ext cx="7566890" cy="5675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FD56A2-2805-D0E5-2AF4-955727CAE3DE}"/>
              </a:ext>
            </a:extLst>
          </p:cNvPr>
          <p:cNvSpPr txBox="1"/>
          <p:nvPr/>
        </p:nvSpPr>
        <p:spPr>
          <a:xfrm>
            <a:off x="628073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Accuracy: 38.38 %</a:t>
            </a:r>
          </a:p>
        </p:txBody>
      </p:sp>
    </p:spTree>
    <p:extLst>
      <p:ext uri="{BB962C8B-B14F-4D97-AF65-F5344CB8AC3E}">
        <p14:creationId xmlns:p14="http://schemas.microsoft.com/office/powerpoint/2010/main" val="1808025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DE5A6-5096-DC3A-7142-870C4F2555AE}"/>
              </a:ext>
            </a:extLst>
          </p:cNvPr>
          <p:cNvSpPr txBox="1"/>
          <p:nvPr/>
        </p:nvSpPr>
        <p:spPr>
          <a:xfrm>
            <a:off x="384211" y="257452"/>
            <a:ext cx="953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Weights for Object Classification by EP “sequence”</a:t>
            </a:r>
            <a:endParaRPr lang="en-IT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9A27-2A9F-5C1E-DD2E-317A2156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2964" y="1182832"/>
            <a:ext cx="7566890" cy="5675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FD56A2-2805-D0E5-2AF4-955727CAE3DE}"/>
              </a:ext>
            </a:extLst>
          </p:cNvPr>
          <p:cNvSpPr txBox="1"/>
          <p:nvPr/>
        </p:nvSpPr>
        <p:spPr>
          <a:xfrm>
            <a:off x="628073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Accuracy: 50.5 %</a:t>
            </a:r>
          </a:p>
        </p:txBody>
      </p:sp>
    </p:spTree>
    <p:extLst>
      <p:ext uri="{BB962C8B-B14F-4D97-AF65-F5344CB8AC3E}">
        <p14:creationId xmlns:p14="http://schemas.microsoft.com/office/powerpoint/2010/main" val="1825267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DE5A6-5096-DC3A-7142-870C4F2555AE}"/>
              </a:ext>
            </a:extLst>
          </p:cNvPr>
          <p:cNvSpPr txBox="1"/>
          <p:nvPr/>
        </p:nvSpPr>
        <p:spPr>
          <a:xfrm>
            <a:off x="384211" y="257452"/>
            <a:ext cx="953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Weights for Object Classification by EP “sequence”</a:t>
            </a:r>
            <a:endParaRPr lang="en-IT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C9A27-2A9F-5C1E-DD2E-317A2156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52964" y="1182832"/>
            <a:ext cx="7566890" cy="5675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FD56A2-2805-D0E5-2AF4-955727CAE3DE}"/>
              </a:ext>
            </a:extLst>
          </p:cNvPr>
          <p:cNvSpPr txBox="1"/>
          <p:nvPr/>
        </p:nvSpPr>
        <p:spPr>
          <a:xfrm>
            <a:off x="628073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Accuracy: 58.59 %</a:t>
            </a:r>
          </a:p>
        </p:txBody>
      </p:sp>
    </p:spTree>
    <p:extLst>
      <p:ext uri="{BB962C8B-B14F-4D97-AF65-F5344CB8AC3E}">
        <p14:creationId xmlns:p14="http://schemas.microsoft.com/office/powerpoint/2010/main" val="441948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76B6-6E44-9B74-5558-C11E9E1B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AFEF7-0199-2A30-A929-DA3381C58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3904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0DB2-DCBD-56F8-3C2E-C97B3EDF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4368-3335-8840-6E47-468FB3D1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/>
              <a:t>Perform same classification but using those synergies extracted from a dimensionality reduction technique such as PCA or NMF.</a:t>
            </a:r>
          </a:p>
        </p:txBody>
      </p:sp>
    </p:spTree>
    <p:extLst>
      <p:ext uri="{BB962C8B-B14F-4D97-AF65-F5344CB8AC3E}">
        <p14:creationId xmlns:p14="http://schemas.microsoft.com/office/powerpoint/2010/main" val="66676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F00784-C8FB-162C-B4D5-8DACD4432F2B}"/>
              </a:ext>
            </a:extLst>
          </p:cNvPr>
          <p:cNvGraphicFramePr>
            <a:graphicFrameLocks noGrp="1"/>
          </p:cNvGraphicFramePr>
          <p:nvPr/>
        </p:nvGraphicFramePr>
        <p:xfrm>
          <a:off x="5164357" y="912848"/>
          <a:ext cx="1863285" cy="556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57">
                  <a:extLst>
                    <a:ext uri="{9D8B030D-6E8A-4147-A177-3AD203B41FA5}">
                      <a16:colId xmlns:a16="http://schemas.microsoft.com/office/drawing/2014/main" val="358723091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221891299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1486422497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3270892720"/>
                    </a:ext>
                  </a:extLst>
                </a:gridCol>
                <a:gridCol w="372657">
                  <a:extLst>
                    <a:ext uri="{9D8B030D-6E8A-4147-A177-3AD203B41FA5}">
                      <a16:colId xmlns:a16="http://schemas.microsoft.com/office/drawing/2014/main" val="2787868306"/>
                    </a:ext>
                  </a:extLst>
                </a:gridCol>
              </a:tblGrid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6996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0413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1633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9261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7624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05534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464723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433951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01586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364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01950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985918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80879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04445"/>
                  </a:ext>
                </a:extLst>
              </a:tr>
              <a:tr h="371280"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231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8F8F17-A041-983A-0F36-F19B1F5214E1}"/>
              </a:ext>
            </a:extLst>
          </p:cNvPr>
          <p:cNvSpPr txBox="1"/>
          <p:nvPr/>
        </p:nvSpPr>
        <p:spPr>
          <a:xfrm>
            <a:off x="5066692" y="322198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71615-99CA-7474-C25C-66074E29D293}"/>
              </a:ext>
            </a:extLst>
          </p:cNvPr>
          <p:cNvSpPr txBox="1"/>
          <p:nvPr/>
        </p:nvSpPr>
        <p:spPr>
          <a:xfrm>
            <a:off x="5800531" y="328550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C4860-DBC0-0D6E-23F7-180EE247DCC3}"/>
              </a:ext>
            </a:extLst>
          </p:cNvPr>
          <p:cNvSpPr txBox="1"/>
          <p:nvPr/>
        </p:nvSpPr>
        <p:spPr>
          <a:xfrm>
            <a:off x="6550166" y="328550"/>
            <a:ext cx="96299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9665-75A4-D666-5C2E-3B0BD26CCE08}"/>
              </a:ext>
            </a:extLst>
          </p:cNvPr>
          <p:cNvSpPr txBox="1"/>
          <p:nvPr/>
        </p:nvSpPr>
        <p:spPr>
          <a:xfrm>
            <a:off x="6375373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49560-1B8F-8F5F-02D0-0C3CB8897E7C}"/>
              </a:ext>
            </a:extLst>
          </p:cNvPr>
          <p:cNvSpPr txBox="1"/>
          <p:nvPr/>
        </p:nvSpPr>
        <p:spPr>
          <a:xfrm>
            <a:off x="5439448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774AF-DC81-70D8-D8D8-74A5B031D79B}"/>
              </a:ext>
            </a:extLst>
          </p:cNvPr>
          <p:cNvSpPr txBox="1"/>
          <p:nvPr/>
        </p:nvSpPr>
        <p:spPr>
          <a:xfrm>
            <a:off x="3671525" y="91284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986A1-1AB4-F0D8-64F2-4E79E5B9C06B}"/>
              </a:ext>
            </a:extLst>
          </p:cNvPr>
          <p:cNvSpPr txBox="1"/>
          <p:nvPr/>
        </p:nvSpPr>
        <p:spPr>
          <a:xfrm>
            <a:off x="3671524" y="128218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F54CE-031F-7828-EE0E-E4EFBE8A436A}"/>
              </a:ext>
            </a:extLst>
          </p:cNvPr>
          <p:cNvSpPr txBox="1"/>
          <p:nvPr/>
        </p:nvSpPr>
        <p:spPr>
          <a:xfrm>
            <a:off x="3671524" y="1651512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0AE73-B414-F14D-8D6D-C4FF5E56190D}"/>
              </a:ext>
            </a:extLst>
          </p:cNvPr>
          <p:cNvSpPr txBox="1"/>
          <p:nvPr/>
        </p:nvSpPr>
        <p:spPr>
          <a:xfrm>
            <a:off x="4206386" y="2390176"/>
            <a:ext cx="32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09691-270C-40A9-EEA4-7FE76C79AA8D}"/>
              </a:ext>
            </a:extLst>
          </p:cNvPr>
          <p:cNvSpPr txBox="1"/>
          <p:nvPr/>
        </p:nvSpPr>
        <p:spPr>
          <a:xfrm>
            <a:off x="3671524" y="202084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5005A-6223-9561-5D0C-D955B4841B22}"/>
              </a:ext>
            </a:extLst>
          </p:cNvPr>
          <p:cNvSpPr txBox="1"/>
          <p:nvPr/>
        </p:nvSpPr>
        <p:spPr>
          <a:xfrm>
            <a:off x="3671522" y="6112716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2646101-3830-2D1E-192F-CD46E41AF558}"/>
              </a:ext>
            </a:extLst>
          </p:cNvPr>
          <p:cNvSpPr/>
          <p:nvPr/>
        </p:nvSpPr>
        <p:spPr>
          <a:xfrm>
            <a:off x="7315200" y="964266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66688-7519-0437-AA46-4917A470A2A2}"/>
              </a:ext>
            </a:extLst>
          </p:cNvPr>
          <p:cNvSpPr txBox="1"/>
          <p:nvPr/>
        </p:nvSpPr>
        <p:spPr>
          <a:xfrm>
            <a:off x="7839743" y="1289557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37471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CF8EA-A024-6AAB-B9AB-0E3556EE0FAD}"/>
              </a:ext>
            </a:extLst>
          </p:cNvPr>
          <p:cNvSpPr txBox="1"/>
          <p:nvPr/>
        </p:nvSpPr>
        <p:spPr>
          <a:xfrm>
            <a:off x="499620" y="132834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Bins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41FA7E-94C5-382D-3683-F5675ADE4682}"/>
              </a:ext>
            </a:extLst>
          </p:cNvPr>
          <p:cNvCxnSpPr>
            <a:cxnSpLocks/>
          </p:cNvCxnSpPr>
          <p:nvPr/>
        </p:nvCxnSpPr>
        <p:spPr>
          <a:xfrm>
            <a:off x="1069943" y="969543"/>
            <a:ext cx="0" cy="369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4282A00-A286-C91F-E73A-087DF4F863EC}"/>
              </a:ext>
            </a:extLst>
          </p:cNvPr>
          <p:cNvSpPr/>
          <p:nvPr/>
        </p:nvSpPr>
        <p:spPr>
          <a:xfrm>
            <a:off x="7315200" y="2069636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A62A5BA5-D422-1F64-1852-52CE450823DF}"/>
              </a:ext>
            </a:extLst>
          </p:cNvPr>
          <p:cNvSpPr/>
          <p:nvPr/>
        </p:nvSpPr>
        <p:spPr>
          <a:xfrm>
            <a:off x="7315200" y="3192242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8D40FE1-3BBA-3240-C2AB-CC212B394A4D}"/>
              </a:ext>
            </a:extLst>
          </p:cNvPr>
          <p:cNvSpPr/>
          <p:nvPr/>
        </p:nvSpPr>
        <p:spPr>
          <a:xfrm>
            <a:off x="7315200" y="4314848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1A29BAE4-6AC0-885A-2C4A-4588F3C51514}"/>
              </a:ext>
            </a:extLst>
          </p:cNvPr>
          <p:cNvSpPr/>
          <p:nvPr/>
        </p:nvSpPr>
        <p:spPr>
          <a:xfrm>
            <a:off x="7315200" y="5420675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8313E-F8EC-7465-09D3-500D5C238242}"/>
              </a:ext>
            </a:extLst>
          </p:cNvPr>
          <p:cNvSpPr txBox="1"/>
          <p:nvPr/>
        </p:nvSpPr>
        <p:spPr>
          <a:xfrm>
            <a:off x="7839743" y="2390175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48087-ED99-9997-1AAF-DE826D48A4C7}"/>
              </a:ext>
            </a:extLst>
          </p:cNvPr>
          <p:cNvSpPr txBox="1"/>
          <p:nvPr/>
        </p:nvSpPr>
        <p:spPr>
          <a:xfrm>
            <a:off x="7839743" y="3512781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14588-E2D3-5ABF-16ED-137AF1E200DC}"/>
              </a:ext>
            </a:extLst>
          </p:cNvPr>
          <p:cNvSpPr txBox="1"/>
          <p:nvPr/>
        </p:nvSpPr>
        <p:spPr>
          <a:xfrm>
            <a:off x="7839742" y="4635387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87803-5822-FD0C-ECCA-D75CC5DB612A}"/>
              </a:ext>
            </a:extLst>
          </p:cNvPr>
          <p:cNvSpPr txBox="1"/>
          <p:nvPr/>
        </p:nvSpPr>
        <p:spPr>
          <a:xfrm>
            <a:off x="7839742" y="5736005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210544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7F00784-C8FB-162C-B4D5-8DACD4432F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4357" y="912848"/>
              <a:ext cx="1857468" cy="556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840">
                      <a:extLst>
                        <a:ext uri="{9D8B030D-6E8A-4147-A177-3AD203B41FA5}">
                          <a16:colId xmlns:a16="http://schemas.microsoft.com/office/drawing/2014/main" val="3587230910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1221891299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1486422497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3270892720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2787868306"/>
                        </a:ext>
                      </a:extLst>
                    </a:gridCol>
                  </a:tblGrid>
                  <a:tr h="1113840"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969965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2619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bg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7464723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373364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IT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980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7F00784-C8FB-162C-B4D5-8DACD4432F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6758746"/>
                  </p:ext>
                </p:extLst>
              </p:nvPr>
            </p:nvGraphicFramePr>
            <p:xfrm>
              <a:off x="5164357" y="912848"/>
              <a:ext cx="1857468" cy="556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840">
                      <a:extLst>
                        <a:ext uri="{9D8B030D-6E8A-4147-A177-3AD203B41FA5}">
                          <a16:colId xmlns:a16="http://schemas.microsoft.com/office/drawing/2014/main" val="3587230910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1221891299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1486422497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3270892720"/>
                        </a:ext>
                      </a:extLst>
                    </a:gridCol>
                    <a:gridCol w="372657">
                      <a:extLst>
                        <a:ext uri="{9D8B030D-6E8A-4147-A177-3AD203B41FA5}">
                          <a16:colId xmlns:a16="http://schemas.microsoft.com/office/drawing/2014/main" val="2787868306"/>
                        </a:ext>
                      </a:extLst>
                    </a:gridCol>
                  </a:tblGrid>
                  <a:tr h="1113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r="-410345" b="-4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96667" r="-296667" b="-4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03448" r="-206897" b="-4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93333" r="-100000" b="-4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406897" r="-3448" b="-4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969965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410345" b="-3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96667" t="-100000" r="-296667" b="-3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03448" t="-100000" r="-206897" b="-3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93333" t="-100000" r="-100000" b="-3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406897" t="-100000" r="-3448" b="-3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292619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410345" b="-2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96667" t="-200000" r="-296667" b="-2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03448" t="-200000" r="-206897" b="-2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93333" t="-200000" r="-100000" b="-2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406897" t="-200000" r="-3448" b="-2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7464723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410345" b="-1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96667" t="-300000" r="-296667" b="-1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03448" t="-300000" r="-206897" b="-1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93333" t="-300000" r="-100000" b="-1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406897" t="-300000" r="-3448" b="-10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373364"/>
                      </a:ext>
                    </a:extLst>
                  </a:tr>
                  <a:tr h="1113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t="-400000" r="-410345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96667" t="-400000" r="-296667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03448" t="-400000" r="-206897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293333" t="-400000" r="-10000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2"/>
                          <a:stretch>
                            <a:fillRect l="-406897" t="-400000" r="-3448" b="-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9808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8F8F17-A041-983A-0F36-F19B1F5214E1}"/>
              </a:ext>
            </a:extLst>
          </p:cNvPr>
          <p:cNvSpPr txBox="1"/>
          <p:nvPr/>
        </p:nvSpPr>
        <p:spPr>
          <a:xfrm>
            <a:off x="5066692" y="322198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71615-99CA-7474-C25C-66074E29D293}"/>
              </a:ext>
            </a:extLst>
          </p:cNvPr>
          <p:cNvSpPr txBox="1"/>
          <p:nvPr/>
        </p:nvSpPr>
        <p:spPr>
          <a:xfrm>
            <a:off x="5800531" y="328550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C4860-DBC0-0D6E-23F7-180EE247DCC3}"/>
              </a:ext>
            </a:extLst>
          </p:cNvPr>
          <p:cNvSpPr txBox="1"/>
          <p:nvPr/>
        </p:nvSpPr>
        <p:spPr>
          <a:xfrm>
            <a:off x="6550166" y="328550"/>
            <a:ext cx="96299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E9665-75A4-D666-5C2E-3B0BD26CCE08}"/>
              </a:ext>
            </a:extLst>
          </p:cNvPr>
          <p:cNvSpPr txBox="1"/>
          <p:nvPr/>
        </p:nvSpPr>
        <p:spPr>
          <a:xfrm>
            <a:off x="6375373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49560-1B8F-8F5F-02D0-0C3CB8897E7C}"/>
              </a:ext>
            </a:extLst>
          </p:cNvPr>
          <p:cNvSpPr txBox="1"/>
          <p:nvPr/>
        </p:nvSpPr>
        <p:spPr>
          <a:xfrm>
            <a:off x="5439448" y="321422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774AF-DC81-70D8-D8D8-74A5B031D79B}"/>
              </a:ext>
            </a:extLst>
          </p:cNvPr>
          <p:cNvSpPr txBox="1"/>
          <p:nvPr/>
        </p:nvSpPr>
        <p:spPr>
          <a:xfrm>
            <a:off x="3671525" y="912848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986A1-1AB4-F0D8-64F2-4E79E5B9C06B}"/>
              </a:ext>
            </a:extLst>
          </p:cNvPr>
          <p:cNvSpPr txBox="1"/>
          <p:nvPr/>
        </p:nvSpPr>
        <p:spPr>
          <a:xfrm>
            <a:off x="3671524" y="1282180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F54CE-031F-7828-EE0E-E4EFBE8A436A}"/>
              </a:ext>
            </a:extLst>
          </p:cNvPr>
          <p:cNvSpPr txBox="1"/>
          <p:nvPr/>
        </p:nvSpPr>
        <p:spPr>
          <a:xfrm>
            <a:off x="3671524" y="1651512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0AE73-B414-F14D-8D6D-C4FF5E56190D}"/>
              </a:ext>
            </a:extLst>
          </p:cNvPr>
          <p:cNvSpPr txBox="1"/>
          <p:nvPr/>
        </p:nvSpPr>
        <p:spPr>
          <a:xfrm>
            <a:off x="4206386" y="2390176"/>
            <a:ext cx="32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09691-270C-40A9-EEA4-7FE76C79AA8D}"/>
              </a:ext>
            </a:extLst>
          </p:cNvPr>
          <p:cNvSpPr txBox="1"/>
          <p:nvPr/>
        </p:nvSpPr>
        <p:spPr>
          <a:xfrm>
            <a:off x="3671524" y="2020844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5005A-6223-9561-5D0C-D955B4841B22}"/>
              </a:ext>
            </a:extLst>
          </p:cNvPr>
          <p:cNvSpPr txBox="1"/>
          <p:nvPr/>
        </p:nvSpPr>
        <p:spPr>
          <a:xfrm>
            <a:off x="3671522" y="6112716"/>
            <a:ext cx="139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Timepoint 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D2646101-3830-2D1E-192F-CD46E41AF558}"/>
              </a:ext>
            </a:extLst>
          </p:cNvPr>
          <p:cNvSpPr/>
          <p:nvPr/>
        </p:nvSpPr>
        <p:spPr>
          <a:xfrm>
            <a:off x="7315200" y="964266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66688-7519-0437-AA46-4917A470A2A2}"/>
              </a:ext>
            </a:extLst>
          </p:cNvPr>
          <p:cNvSpPr txBox="1"/>
          <p:nvPr/>
        </p:nvSpPr>
        <p:spPr>
          <a:xfrm>
            <a:off x="7839743" y="1289557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37471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CF8EA-A024-6AAB-B9AB-0E3556EE0FAD}"/>
              </a:ext>
            </a:extLst>
          </p:cNvPr>
          <p:cNvSpPr txBox="1"/>
          <p:nvPr/>
        </p:nvSpPr>
        <p:spPr>
          <a:xfrm>
            <a:off x="499620" y="132834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Bins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41FA7E-94C5-382D-3683-F5675ADE4682}"/>
              </a:ext>
            </a:extLst>
          </p:cNvPr>
          <p:cNvCxnSpPr>
            <a:cxnSpLocks/>
          </p:cNvCxnSpPr>
          <p:nvPr/>
        </p:nvCxnSpPr>
        <p:spPr>
          <a:xfrm>
            <a:off x="1069943" y="969543"/>
            <a:ext cx="0" cy="369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4282A00-A286-C91F-E73A-087DF4F863EC}"/>
              </a:ext>
            </a:extLst>
          </p:cNvPr>
          <p:cNvSpPr/>
          <p:nvPr/>
        </p:nvSpPr>
        <p:spPr>
          <a:xfrm>
            <a:off x="7315200" y="2069636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A62A5BA5-D422-1F64-1852-52CE450823DF}"/>
              </a:ext>
            </a:extLst>
          </p:cNvPr>
          <p:cNvSpPr/>
          <p:nvPr/>
        </p:nvSpPr>
        <p:spPr>
          <a:xfrm>
            <a:off x="7315200" y="3192242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8D40FE1-3BBA-3240-C2AB-CC212B394A4D}"/>
              </a:ext>
            </a:extLst>
          </p:cNvPr>
          <p:cNvSpPr/>
          <p:nvPr/>
        </p:nvSpPr>
        <p:spPr>
          <a:xfrm>
            <a:off x="7315200" y="4314848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1A29BAE4-6AC0-885A-2C4A-4588F3C51514}"/>
              </a:ext>
            </a:extLst>
          </p:cNvPr>
          <p:cNvSpPr/>
          <p:nvPr/>
        </p:nvSpPr>
        <p:spPr>
          <a:xfrm>
            <a:off x="7315200" y="5420675"/>
            <a:ext cx="395926" cy="10104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48313E-F8EC-7465-09D3-500D5C238242}"/>
              </a:ext>
            </a:extLst>
          </p:cNvPr>
          <p:cNvSpPr txBox="1"/>
          <p:nvPr/>
        </p:nvSpPr>
        <p:spPr>
          <a:xfrm>
            <a:off x="7839743" y="2390175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48087-ED99-9997-1AAF-DE826D48A4C7}"/>
              </a:ext>
            </a:extLst>
          </p:cNvPr>
          <p:cNvSpPr txBox="1"/>
          <p:nvPr/>
        </p:nvSpPr>
        <p:spPr>
          <a:xfrm>
            <a:off x="7839743" y="3512781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14588-E2D3-5ABF-16ED-137AF1E200DC}"/>
              </a:ext>
            </a:extLst>
          </p:cNvPr>
          <p:cNvSpPr txBox="1"/>
          <p:nvPr/>
        </p:nvSpPr>
        <p:spPr>
          <a:xfrm>
            <a:off x="7839742" y="4635387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87803-5822-FD0C-ECCA-D75CC5DB612A}"/>
              </a:ext>
            </a:extLst>
          </p:cNvPr>
          <p:cNvSpPr txBox="1"/>
          <p:nvPr/>
        </p:nvSpPr>
        <p:spPr>
          <a:xfrm>
            <a:off x="7839742" y="5736005"/>
            <a:ext cx="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Bin 5</a:t>
            </a:r>
          </a:p>
        </p:txBody>
      </p:sp>
    </p:spTree>
    <p:extLst>
      <p:ext uri="{BB962C8B-B14F-4D97-AF65-F5344CB8AC3E}">
        <p14:creationId xmlns:p14="http://schemas.microsoft.com/office/powerpoint/2010/main" val="269174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37471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CF8EA-A024-6AAB-B9AB-0E3556EE0FAD}"/>
              </a:ext>
            </a:extLst>
          </p:cNvPr>
          <p:cNvSpPr txBox="1"/>
          <p:nvPr/>
        </p:nvSpPr>
        <p:spPr>
          <a:xfrm>
            <a:off x="499620" y="1328346"/>
            <a:ext cx="114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Bins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41FA7E-94C5-382D-3683-F5675ADE4682}"/>
              </a:ext>
            </a:extLst>
          </p:cNvPr>
          <p:cNvCxnSpPr>
            <a:cxnSpLocks/>
          </p:cNvCxnSpPr>
          <p:nvPr/>
        </p:nvCxnSpPr>
        <p:spPr>
          <a:xfrm>
            <a:off x="1069943" y="969543"/>
            <a:ext cx="0" cy="369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FEBB126C-FA29-1ECE-B149-2F6E0946A25F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120">
                  <a:extLst>
                    <a:ext uri="{9D8B030D-6E8A-4147-A177-3AD203B41FA5}">
                      <a16:colId xmlns:a16="http://schemas.microsoft.com/office/drawing/2014/main" val="28248092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42761565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32496536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80780690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89951962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00355915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84977193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32082729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6962494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37428571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690538544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28632687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65226474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446116610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38582408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175134426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210915201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94447938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93569142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03287491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3993756209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86046940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20664655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301974925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1222880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41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27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84042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A794A44-ADF0-60BD-D974-9ADE5F807624}"/>
              </a:ext>
            </a:extLst>
          </p:cNvPr>
          <p:cNvSpPr txBox="1"/>
          <p:nvPr/>
        </p:nvSpPr>
        <p:spPr>
          <a:xfrm>
            <a:off x="1332213" y="2872740"/>
            <a:ext cx="6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EP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B7785-4EC4-B5F0-C47B-7220BDF6FF0B}"/>
              </a:ext>
            </a:extLst>
          </p:cNvPr>
          <p:cNvSpPr txBox="1"/>
          <p:nvPr/>
        </p:nvSpPr>
        <p:spPr>
          <a:xfrm>
            <a:off x="1332213" y="3242072"/>
            <a:ext cx="6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EP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B19A0F-971E-3291-DBB1-63C1EB23C764}"/>
              </a:ext>
            </a:extLst>
          </p:cNvPr>
          <p:cNvSpPr txBox="1"/>
          <p:nvPr/>
        </p:nvSpPr>
        <p:spPr>
          <a:xfrm>
            <a:off x="1332213" y="3611404"/>
            <a:ext cx="6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EP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19CD14-111E-8A60-CFAD-C95D2AD465E6}"/>
              </a:ext>
            </a:extLst>
          </p:cNvPr>
          <p:cNvSpPr txBox="1"/>
          <p:nvPr/>
        </p:nvSpPr>
        <p:spPr>
          <a:xfrm>
            <a:off x="2503760" y="1953224"/>
            <a:ext cx="7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Bin 1</a:t>
            </a:r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00371FAF-FE4D-4E5A-C50D-B04A05EDE4C7}"/>
              </a:ext>
            </a:extLst>
          </p:cNvPr>
          <p:cNvSpPr/>
          <p:nvPr/>
        </p:nvSpPr>
        <p:spPr>
          <a:xfrm rot="16200000">
            <a:off x="2656267" y="1806740"/>
            <a:ext cx="395926" cy="14559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1CC6D534-B22D-8EB2-ADFB-7F2AC02E417E}"/>
              </a:ext>
            </a:extLst>
          </p:cNvPr>
          <p:cNvSpPr/>
          <p:nvPr/>
        </p:nvSpPr>
        <p:spPr>
          <a:xfrm rot="16200000">
            <a:off x="4246776" y="1803405"/>
            <a:ext cx="395926" cy="14559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41FC99EE-B9A1-3D4B-CF0A-1457AF7C9C3B}"/>
              </a:ext>
            </a:extLst>
          </p:cNvPr>
          <p:cNvSpPr/>
          <p:nvPr/>
        </p:nvSpPr>
        <p:spPr>
          <a:xfrm rot="16200000">
            <a:off x="5898038" y="1803405"/>
            <a:ext cx="395926" cy="14559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72404C9-83F7-3830-4581-358F3DA8B9C5}"/>
              </a:ext>
            </a:extLst>
          </p:cNvPr>
          <p:cNvSpPr/>
          <p:nvPr/>
        </p:nvSpPr>
        <p:spPr>
          <a:xfrm rot="16200000">
            <a:off x="7549300" y="1808386"/>
            <a:ext cx="395926" cy="14559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5CEB5A8-DC95-51CD-07ED-BE260E6044DD}"/>
              </a:ext>
            </a:extLst>
          </p:cNvPr>
          <p:cNvSpPr/>
          <p:nvPr/>
        </p:nvSpPr>
        <p:spPr>
          <a:xfrm rot="16200000">
            <a:off x="9139809" y="1803405"/>
            <a:ext cx="395926" cy="14559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661960-A593-B4BE-65A6-F218565873B4}"/>
              </a:ext>
            </a:extLst>
          </p:cNvPr>
          <p:cNvSpPr txBox="1"/>
          <p:nvPr/>
        </p:nvSpPr>
        <p:spPr>
          <a:xfrm>
            <a:off x="4068196" y="1974677"/>
            <a:ext cx="7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Bin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27E655-CC11-C05A-DC0D-F9837077D556}"/>
              </a:ext>
            </a:extLst>
          </p:cNvPr>
          <p:cNvSpPr txBox="1"/>
          <p:nvPr/>
        </p:nvSpPr>
        <p:spPr>
          <a:xfrm>
            <a:off x="5745530" y="1953224"/>
            <a:ext cx="7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Bin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4E5DB2-CC99-3D65-5743-5B60490DA576}"/>
              </a:ext>
            </a:extLst>
          </p:cNvPr>
          <p:cNvSpPr txBox="1"/>
          <p:nvPr/>
        </p:nvSpPr>
        <p:spPr>
          <a:xfrm>
            <a:off x="7396793" y="1953224"/>
            <a:ext cx="7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Bin 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225D2E-70F8-D2D9-4443-4CD3DB380D68}"/>
              </a:ext>
            </a:extLst>
          </p:cNvPr>
          <p:cNvSpPr txBox="1"/>
          <p:nvPr/>
        </p:nvSpPr>
        <p:spPr>
          <a:xfrm>
            <a:off x="8983435" y="1953224"/>
            <a:ext cx="7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/>
              <a:t>Bin 5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BDA64-2164-4BC0-6B5B-1349EED9DF7E}"/>
              </a:ext>
            </a:extLst>
          </p:cNvPr>
          <p:cNvSpPr txBox="1"/>
          <p:nvPr/>
        </p:nvSpPr>
        <p:spPr>
          <a:xfrm>
            <a:off x="2032000" y="5248827"/>
            <a:ext cx="812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Each input to the classifier has a size of [number of bins X number of sensors]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CB9DC-AC41-9EA0-5592-C4DA12FE2191}"/>
              </a:ext>
            </a:extLst>
          </p:cNvPr>
          <p:cNvSpPr txBox="1"/>
          <p:nvPr/>
        </p:nvSpPr>
        <p:spPr>
          <a:xfrm>
            <a:off x="1640263" y="4196069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69636-D9D0-6341-B380-B5C5F5398502}"/>
              </a:ext>
            </a:extLst>
          </p:cNvPr>
          <p:cNvSpPr txBox="1"/>
          <p:nvPr/>
        </p:nvSpPr>
        <p:spPr>
          <a:xfrm>
            <a:off x="3297329" y="4196069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B0B81-ABDC-9E24-7514-78155972D247}"/>
              </a:ext>
            </a:extLst>
          </p:cNvPr>
          <p:cNvSpPr txBox="1"/>
          <p:nvPr/>
        </p:nvSpPr>
        <p:spPr>
          <a:xfrm>
            <a:off x="2032000" y="4196069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1E5C9-4C73-77AE-9141-19EC56AA4889}"/>
              </a:ext>
            </a:extLst>
          </p:cNvPr>
          <p:cNvSpPr txBox="1"/>
          <p:nvPr/>
        </p:nvSpPr>
        <p:spPr>
          <a:xfrm>
            <a:off x="3677266" y="4196069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3600000"/>
              </a:camera>
              <a:lightRig rig="threePt" dir="t"/>
            </a:scene3d>
          </a:bodyPr>
          <a:lstStyle/>
          <a:p>
            <a:r>
              <a:rPr lang="en-IT" dirty="0"/>
              <a:t>Joint 2</a:t>
            </a:r>
          </a:p>
        </p:txBody>
      </p:sp>
    </p:spTree>
    <p:extLst>
      <p:ext uri="{BB962C8B-B14F-4D97-AF65-F5344CB8AC3E}">
        <p14:creationId xmlns:p14="http://schemas.microsoft.com/office/powerpoint/2010/main" val="361236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241546"/>
            <a:ext cx="36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Logistic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365C0-E7BF-3E61-9102-2671C194399A}"/>
              </a:ext>
            </a:extLst>
          </p:cNvPr>
          <p:cNvSpPr txBox="1"/>
          <p:nvPr/>
        </p:nvSpPr>
        <p:spPr>
          <a:xfrm>
            <a:off x="499621" y="1968252"/>
            <a:ext cx="107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Elastic Net Regularization (avoids overfitting)</a:t>
            </a:r>
          </a:p>
        </p:txBody>
      </p:sp>
    </p:spTree>
    <p:extLst>
      <p:ext uri="{BB962C8B-B14F-4D97-AF65-F5344CB8AC3E}">
        <p14:creationId xmlns:p14="http://schemas.microsoft.com/office/powerpoint/2010/main" val="24345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8EAB9-4DF7-05C7-91DF-0F0CC404CB0D}"/>
              </a:ext>
            </a:extLst>
          </p:cNvPr>
          <p:cNvSpPr txBox="1"/>
          <p:nvPr/>
        </p:nvSpPr>
        <p:spPr>
          <a:xfrm>
            <a:off x="499621" y="241546"/>
            <a:ext cx="36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600" dirty="0"/>
              <a:t>Logistic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365C0-E7BF-3E61-9102-2671C194399A}"/>
              </a:ext>
            </a:extLst>
          </p:cNvPr>
          <p:cNvSpPr txBox="1"/>
          <p:nvPr/>
        </p:nvSpPr>
        <p:spPr>
          <a:xfrm>
            <a:off x="499621" y="1968252"/>
            <a:ext cx="1072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Elastic Net Regularization (avoids overfitting)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Multinomial (predicts probability for each class)</a:t>
            </a:r>
          </a:p>
        </p:txBody>
      </p:sp>
    </p:spTree>
    <p:extLst>
      <p:ext uri="{BB962C8B-B14F-4D97-AF65-F5344CB8AC3E}">
        <p14:creationId xmlns:p14="http://schemas.microsoft.com/office/powerpoint/2010/main" val="414954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834</Words>
  <Application>Microsoft Macintosh PowerPoint</Application>
  <PresentationFormat>Widescreen</PresentationFormat>
  <Paragraphs>260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Statistical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Classification based on the Exploratory Procedures used by the Subject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Model</dc:title>
  <dc:creator>Jayro Martínez Cerverò</dc:creator>
  <cp:lastModifiedBy>Jayro Martínez Cerverò</cp:lastModifiedBy>
  <cp:revision>5</cp:revision>
  <dcterms:created xsi:type="dcterms:W3CDTF">2023-02-07T15:47:19Z</dcterms:created>
  <dcterms:modified xsi:type="dcterms:W3CDTF">2023-02-07T19:17:41Z</dcterms:modified>
</cp:coreProperties>
</file>